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8" r:id="rId3"/>
    <p:sldId id="269" r:id="rId4"/>
    <p:sldId id="271" r:id="rId5"/>
    <p:sldId id="273" r:id="rId6"/>
    <p:sldId id="258" r:id="rId7"/>
    <p:sldId id="260" r:id="rId8"/>
    <p:sldId id="272" r:id="rId9"/>
    <p:sldId id="274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D636"/>
    <a:srgbClr val="43C9A0"/>
    <a:srgbClr val="44C879"/>
    <a:srgbClr val="00F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71" autoAdjust="0"/>
  </p:normalViewPr>
  <p:slideViewPr>
    <p:cSldViewPr>
      <p:cViewPr>
        <p:scale>
          <a:sx n="50" d="100"/>
          <a:sy n="50" d="100"/>
        </p:scale>
        <p:origin x="-1938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3499F-4EBC-452A-9096-9462BC940AA1}" type="datetimeFigureOut">
              <a:rPr lang="en-GB" smtClean="0"/>
              <a:t>18/06/2014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28417-82C0-45AD-A00A-03DCCF1DE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508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2</a:t>
            </a:r>
            <a:endParaRPr lang="en-GB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652120" y="-891480"/>
            <a:ext cx="6696744" cy="9793088"/>
            <a:chOff x="5244316" y="-891480"/>
            <a:chExt cx="6696744" cy="9793088"/>
          </a:xfrm>
        </p:grpSpPr>
        <p:sp>
          <p:nvSpPr>
            <p:cNvPr id="8" name="Oval 7"/>
            <p:cNvSpPr/>
            <p:nvPr/>
          </p:nvSpPr>
          <p:spPr>
            <a:xfrm>
              <a:off x="7188532" y="-891480"/>
              <a:ext cx="4104456" cy="4104456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7836604" y="116632"/>
              <a:ext cx="4104456" cy="4104456"/>
            </a:xfrm>
            <a:prstGeom prst="ellipse">
              <a:avLst/>
            </a:prstGeom>
            <a:solidFill>
              <a:srgbClr val="49D636"/>
            </a:solidFill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6684476" y="2132856"/>
              <a:ext cx="4104456" cy="4104456"/>
            </a:xfrm>
            <a:prstGeom prst="ellipse">
              <a:avLst/>
            </a:prstGeom>
            <a:solidFill>
              <a:srgbClr val="00F26D"/>
            </a:solidFill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6540460" y="3789040"/>
              <a:ext cx="3168352" cy="3096344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6828492" y="5805264"/>
              <a:ext cx="3168352" cy="309634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244316" y="5445224"/>
              <a:ext cx="3168352" cy="3096344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2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76994">
              <a:off x="6593874" y="5718819"/>
              <a:ext cx="828749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6977" flipH="1">
              <a:off x="6878649" y="4476642"/>
              <a:ext cx="802775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6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4252">
              <a:off x="8091251" y="3387467"/>
              <a:ext cx="828749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6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7212">
              <a:off x="8599685" y="756411"/>
              <a:ext cx="828749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8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2760" flipH="1">
              <a:off x="7706117" y="2261832"/>
              <a:ext cx="873070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8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5329" flipH="1">
              <a:off x="7938751" y="-204646"/>
              <a:ext cx="873070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354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DC3C-7A4F-4FED-8EC3-86C662F2F3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53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DC3C-7A4F-4FED-8EC3-86C662F2F3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59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DC3C-7A4F-4FED-8EC3-86C662F2F3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03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DC3C-7A4F-4FED-8EC3-86C662F2F3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411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DC3C-7A4F-4FED-8EC3-86C662F2F3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424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DC3C-7A4F-4FED-8EC3-86C662F2F3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9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DC3C-7A4F-4FED-8EC3-86C662F2F3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21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DC3C-7A4F-4FED-8EC3-86C662F2F3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5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DC3C-7A4F-4FED-8EC3-86C662F2F3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79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6DC3C-7A4F-4FED-8EC3-86C662F2F3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8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17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1</a:t>
            </a:r>
            <a:endParaRPr lang="en-GB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5652120" y="-891480"/>
            <a:ext cx="6696744" cy="9793088"/>
            <a:chOff x="5244316" y="-891480"/>
            <a:chExt cx="6696744" cy="9793088"/>
          </a:xfrm>
        </p:grpSpPr>
        <p:sp>
          <p:nvSpPr>
            <p:cNvPr id="8" name="Oval 7"/>
            <p:cNvSpPr/>
            <p:nvPr/>
          </p:nvSpPr>
          <p:spPr>
            <a:xfrm>
              <a:off x="7188532" y="-891480"/>
              <a:ext cx="4104456" cy="4104456"/>
            </a:xfrm>
            <a:prstGeom prst="ellipse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7836604" y="116632"/>
              <a:ext cx="4104456" cy="4104456"/>
            </a:xfrm>
            <a:prstGeom prst="ellipse">
              <a:avLst/>
            </a:prstGeom>
            <a:solidFill>
              <a:srgbClr val="49D636"/>
            </a:solidFill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6684476" y="2132856"/>
              <a:ext cx="4104456" cy="4104456"/>
            </a:xfrm>
            <a:prstGeom prst="ellipse">
              <a:avLst/>
            </a:prstGeom>
            <a:solidFill>
              <a:srgbClr val="00F26D"/>
            </a:solidFill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6540460" y="3789040"/>
              <a:ext cx="3168352" cy="3096344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6828492" y="5805264"/>
              <a:ext cx="3168352" cy="309634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244316" y="5445224"/>
              <a:ext cx="3168352" cy="3096344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1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76994">
              <a:off x="6593874" y="5718819"/>
              <a:ext cx="828749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15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6977" flipH="1">
              <a:off x="6878649" y="4476642"/>
              <a:ext cx="802775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17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4252">
              <a:off x="8091251" y="3387467"/>
              <a:ext cx="828749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17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7212">
              <a:off x="8599685" y="756411"/>
              <a:ext cx="828749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19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2760" flipH="1">
              <a:off x="7706117" y="2261832"/>
              <a:ext cx="873070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http://2.bp.blogspot.com/-IZeLOsmISac/Tb6C2-7QIOI/AAAAAAAADD0/kr1bH88hbQ0/s1600/footprint.jpg"/>
            <p:cNvPicPr>
              <a:picLocks noChangeAspect="1" noChangeArrowheads="1"/>
            </p:cNvPicPr>
            <p:nvPr/>
          </p:nvPicPr>
          <p:blipFill>
            <a:blip r:embed="rId19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0333" y1="6349" x2="10333" y2="6349"/>
                          <a14:foregroundMark x1="34667" y1="4586" x2="34667" y2="4586"/>
                          <a14:foregroundMark x1="54333" y1="4938" x2="54333" y2="4938"/>
                          <a14:foregroundMark x1="77667" y1="8466" x2="77667" y2="8466"/>
                          <a14:foregroundMark x1="93667" y1="13404" x2="93667" y2="13404"/>
                          <a14:foregroundMark x1="61667" y1="66490" x2="61667" y2="66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5329" flipH="1">
              <a:off x="7938751" y="-204646"/>
              <a:ext cx="873070" cy="156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Straight Connector 19"/>
          <p:cNvCxnSpPr/>
          <p:nvPr userDrawn="1"/>
        </p:nvCxnSpPr>
        <p:spPr>
          <a:xfrm>
            <a:off x="179512" y="6117359"/>
            <a:ext cx="5064804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49D636"/>
                </a:gs>
                <a:gs pos="100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http://www.isep.ipp.pt/rppp/uploads/images/ISEP_marca_cor.png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259" y="6147888"/>
            <a:ext cx="2054459" cy="78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3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3789040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Team PHIVE:</a:t>
            </a:r>
          </a:p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Anna Mesas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Llaurad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- n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1130896</a:t>
            </a:r>
          </a:p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Arlene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Docherty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- n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1131590</a:t>
            </a:r>
          </a:p>
          <a:p>
            <a:pPr algn="ctr"/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Gwenael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Mery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- n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1131572</a:t>
            </a:r>
          </a:p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Natalia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Sokolowska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– n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1131614</a:t>
            </a:r>
          </a:p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Sean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Keane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- n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0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1130941</a:t>
            </a:r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2213" y="2142157"/>
            <a:ext cx="4124460" cy="1446550"/>
            <a:chOff x="1018235" y="2005223"/>
            <a:chExt cx="4124460" cy="1446550"/>
          </a:xfrm>
        </p:grpSpPr>
        <p:sp>
          <p:nvSpPr>
            <p:cNvPr id="21" name="TextBox 20"/>
            <p:cNvSpPr txBox="1"/>
            <p:nvPr/>
          </p:nvSpPr>
          <p:spPr>
            <a:xfrm>
              <a:off x="1633320" y="2005223"/>
              <a:ext cx="30651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 smtClean="0">
                  <a:solidFill>
                    <a:schemeClr val="accent1">
                      <a:lumMod val="75000"/>
                    </a:schemeClr>
                  </a:solidFill>
                  <a:latin typeface="Eras Light ITC" panose="020B0402030504020804" pitchFamily="34" charset="0"/>
                  <a:cs typeface="Levenim MT" panose="02010502060101010101" pitchFamily="2" charset="-79"/>
                </a:rPr>
                <a:t>Aqua</a:t>
              </a:r>
              <a:r>
                <a:rPr lang="en-GB" sz="4400" b="1" dirty="0" smtClean="0">
                  <a:solidFill>
                    <a:srgbClr val="00B050"/>
                  </a:solidFill>
                  <a:latin typeface="Eras Light ITC" panose="020B0402030504020804" pitchFamily="34" charset="0"/>
                  <a:cs typeface="Levenim MT" panose="02010502060101010101" pitchFamily="2" charset="-79"/>
                </a:rPr>
                <a:t>ponics</a:t>
              </a:r>
            </a:p>
            <a:p>
              <a:pPr algn="ctr"/>
              <a:r>
                <a:rPr lang="en-GB" sz="4400" b="1" dirty="0" smtClean="0">
                  <a:solidFill>
                    <a:schemeClr val="accent1">
                      <a:lumMod val="75000"/>
                    </a:schemeClr>
                  </a:solidFill>
                  <a:latin typeface="Eras Light ITC" panose="020B0402030504020804" pitchFamily="34" charset="0"/>
                  <a:cs typeface="Levenim MT" panose="02010502060101010101" pitchFamily="2" charset="-79"/>
                </a:rPr>
                <a:t>Sys</a:t>
              </a:r>
              <a:r>
                <a:rPr lang="en-GB" sz="4400" b="1" dirty="0" smtClean="0">
                  <a:solidFill>
                    <a:srgbClr val="00B050"/>
                  </a:solidFill>
                  <a:latin typeface="Eras Light ITC" panose="020B0402030504020804" pitchFamily="34" charset="0"/>
                  <a:cs typeface="Levenim MT" panose="02010502060101010101" pitchFamily="2" charset="-79"/>
                </a:rPr>
                <a:t>tem</a:t>
              </a:r>
              <a:endParaRPr lang="en-GB" sz="4400" b="1" dirty="0">
                <a:solidFill>
                  <a:srgbClr val="00B050"/>
                </a:solidFill>
                <a:latin typeface="Eras Light ITC" panose="020B0402030504020804" pitchFamily="34" charset="0"/>
                <a:cs typeface="Levenim MT" panose="02010502060101010101" pitchFamily="2" charset="-79"/>
              </a:endParaRPr>
            </a:p>
          </p:txBody>
        </p:sp>
        <p:pic>
          <p:nvPicPr>
            <p:cNvPr id="22" name="Picture 4" descr="http://openclipart.org/image/800px/svg_to_png/183293/eco_green_fish_icon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" t="6113" r="5051" b="8532"/>
            <a:stretch/>
          </p:blipFill>
          <p:spPr bwMode="auto">
            <a:xfrm>
              <a:off x="1018235" y="2108867"/>
              <a:ext cx="642381" cy="614990"/>
            </a:xfrm>
            <a:prstGeom prst="rect">
              <a:avLst/>
            </a:prstGeom>
            <a:noFill/>
          </p:spPr>
        </p:pic>
        <p:pic>
          <p:nvPicPr>
            <p:cNvPr id="1030" name="Picture 6" descr="http://openclipart.org/image/800px/svg_to_png/170298/eco_plant_green_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5875" l="10000" r="90000">
                          <a14:foregroundMark x1="40625" y1="22875" x2="40625" y2="22875"/>
                          <a14:foregroundMark x1="34375" y1="36000" x2="34375" y2="3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4310" y="2108214"/>
              <a:ext cx="588385" cy="588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-717992" y="631732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EPS@ISEP – Spring 2014</a:t>
            </a:r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0"/>
          <a:stretch/>
        </p:blipFill>
        <p:spPr>
          <a:xfrm>
            <a:off x="2534627" y="166793"/>
            <a:ext cx="1770489" cy="20790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46667" y="6153808"/>
            <a:ext cx="1995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Team 5</a:t>
            </a:r>
          </a:p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Aquaponics System</a:t>
            </a:r>
            <a:endParaRPr lang="en-GB" sz="11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5" name="Slide Number Placeholder 15"/>
          <p:cNvSpPr txBox="1">
            <a:spLocks/>
          </p:cNvSpPr>
          <p:nvPr/>
        </p:nvSpPr>
        <p:spPr>
          <a:xfrm>
            <a:off x="8718862" y="61900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1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9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179512" y="6117359"/>
            <a:ext cx="5064804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49D636"/>
                </a:gs>
                <a:gs pos="100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isep.ipp.pt/rppp/uploads/images/ISEP_marca_c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259" y="6147888"/>
            <a:ext cx="2054459" cy="78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-717992" y="631732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EPS@ISEP – Spring 2014</a:t>
            </a:r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3568" y="4508747"/>
            <a:ext cx="4124460" cy="1446550"/>
            <a:chOff x="1018235" y="2005223"/>
            <a:chExt cx="4124460" cy="1446550"/>
          </a:xfrm>
        </p:grpSpPr>
        <p:sp>
          <p:nvSpPr>
            <p:cNvPr id="26" name="TextBox 25"/>
            <p:cNvSpPr txBox="1"/>
            <p:nvPr/>
          </p:nvSpPr>
          <p:spPr>
            <a:xfrm>
              <a:off x="1633320" y="2005223"/>
              <a:ext cx="30651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 smtClean="0">
                  <a:solidFill>
                    <a:schemeClr val="accent1">
                      <a:lumMod val="75000"/>
                    </a:schemeClr>
                  </a:solidFill>
                  <a:latin typeface="Eras Light ITC" panose="020B0402030504020804" pitchFamily="34" charset="0"/>
                  <a:cs typeface="Levenim MT" panose="02010502060101010101" pitchFamily="2" charset="-79"/>
                </a:rPr>
                <a:t>Aqua</a:t>
              </a:r>
              <a:r>
                <a:rPr lang="en-GB" sz="4400" b="1" dirty="0" smtClean="0">
                  <a:solidFill>
                    <a:srgbClr val="00B050"/>
                  </a:solidFill>
                  <a:latin typeface="Eras Light ITC" panose="020B0402030504020804" pitchFamily="34" charset="0"/>
                  <a:cs typeface="Levenim MT" panose="02010502060101010101" pitchFamily="2" charset="-79"/>
                </a:rPr>
                <a:t>ponics</a:t>
              </a:r>
            </a:p>
            <a:p>
              <a:pPr algn="ctr"/>
              <a:r>
                <a:rPr lang="en-GB" sz="4400" b="1" dirty="0" smtClean="0">
                  <a:solidFill>
                    <a:schemeClr val="accent1">
                      <a:lumMod val="75000"/>
                    </a:schemeClr>
                  </a:solidFill>
                  <a:latin typeface="Eras Light ITC" panose="020B0402030504020804" pitchFamily="34" charset="0"/>
                  <a:cs typeface="Levenim MT" panose="02010502060101010101" pitchFamily="2" charset="-79"/>
                </a:rPr>
                <a:t>Sys</a:t>
              </a:r>
              <a:r>
                <a:rPr lang="en-GB" sz="4400" b="1" dirty="0" smtClean="0">
                  <a:solidFill>
                    <a:srgbClr val="00B050"/>
                  </a:solidFill>
                  <a:latin typeface="Eras Light ITC" panose="020B0402030504020804" pitchFamily="34" charset="0"/>
                  <a:cs typeface="Levenim MT" panose="02010502060101010101" pitchFamily="2" charset="-79"/>
                </a:rPr>
                <a:t>tem</a:t>
              </a:r>
              <a:endParaRPr lang="en-GB" sz="4400" b="1" dirty="0">
                <a:solidFill>
                  <a:srgbClr val="00B050"/>
                </a:solidFill>
                <a:latin typeface="Eras Light ITC" panose="020B0402030504020804" pitchFamily="34" charset="0"/>
                <a:cs typeface="Levenim MT" panose="02010502060101010101" pitchFamily="2" charset="-79"/>
              </a:endParaRPr>
            </a:p>
          </p:txBody>
        </p:sp>
        <p:pic>
          <p:nvPicPr>
            <p:cNvPr id="27" name="Picture 4" descr="http://openclipart.org/image/800px/svg_to_png/183293/eco_green_fish_icon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" t="6113" r="5051" b="8532"/>
            <a:stretch/>
          </p:blipFill>
          <p:spPr bwMode="auto">
            <a:xfrm>
              <a:off x="1018235" y="2108867"/>
              <a:ext cx="642381" cy="614990"/>
            </a:xfrm>
            <a:prstGeom prst="rect">
              <a:avLst/>
            </a:prstGeom>
            <a:noFill/>
          </p:spPr>
        </p:pic>
        <p:pic>
          <p:nvPicPr>
            <p:cNvPr id="28" name="Picture 6" descr="http://openclipart.org/image/800px/svg_to_png/170298/eco_plant_green_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5875" l="10000" r="90000">
                          <a14:foregroundMark x1="40625" y1="22875" x2="40625" y2="22875"/>
                          <a14:foregroundMark x1="34375" y1="36000" x2="34375" y2="3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4310" y="2108214"/>
              <a:ext cx="588385" cy="588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4117682" y="1829966"/>
            <a:ext cx="6424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Thanks 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f</a:t>
            </a:r>
            <a:r>
              <a:rPr lang="en-GB" sz="32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or Listening!</a:t>
            </a:r>
          </a:p>
          <a:p>
            <a:r>
              <a:rPr lang="en-GB" sz="32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      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Any Questions ?</a:t>
            </a:r>
            <a:endParaRPr lang="en-GB" sz="2400" b="1" dirty="0">
              <a:solidFill>
                <a:schemeClr val="bg1">
                  <a:lumMod val="50000"/>
                </a:schemeClr>
              </a:solidFill>
              <a:latin typeface="Eras Light ITC" panose="020B0402030504020804" pitchFamily="34" charset="0"/>
              <a:cs typeface="Levenim MT" panose="02010502060101010101" pitchFamily="2" charset="-79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46667" y="6153808"/>
            <a:ext cx="1995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Team 5</a:t>
            </a:r>
          </a:p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Aquaponics System</a:t>
            </a:r>
            <a:endParaRPr lang="en-GB" sz="11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31" name="Slide Number Placeholder 15"/>
          <p:cNvSpPr txBox="1">
            <a:spLocks/>
          </p:cNvSpPr>
          <p:nvPr/>
        </p:nvSpPr>
        <p:spPr>
          <a:xfrm>
            <a:off x="8718862" y="61900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1"/>
                </a:solidFill>
              </a:rPr>
              <a:t>10 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User\Downloads\image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16310" b="7258"/>
          <a:stretch/>
        </p:blipFill>
        <p:spPr bwMode="auto">
          <a:xfrm>
            <a:off x="379935" y="756152"/>
            <a:ext cx="3529465" cy="3094636"/>
          </a:xfrm>
          <a:prstGeom prst="round2DiagRect">
            <a:avLst>
              <a:gd name="adj1" fmla="val 21924"/>
              <a:gd name="adj2" fmla="val 21836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0"/>
          <a:stretch/>
        </p:blipFill>
        <p:spPr>
          <a:xfrm>
            <a:off x="4999851" y="2901104"/>
            <a:ext cx="1770489" cy="20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-717992" y="631732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EPS@ISEP – Spring 2014</a:t>
            </a:r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656" y="5347199"/>
            <a:ext cx="642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Summary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Eras Light ITC" panose="020B0402030504020804" pitchFamily="34" charset="0"/>
              <a:cs typeface="Levenim MT" panose="02010502060101010101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6667" y="6153808"/>
            <a:ext cx="1995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Team 5</a:t>
            </a:r>
          </a:p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Aquaponics System</a:t>
            </a:r>
            <a:endParaRPr lang="en-GB" sz="11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8" name="Slide Number Placeholder 15"/>
          <p:cNvSpPr txBox="1">
            <a:spLocks/>
          </p:cNvSpPr>
          <p:nvPr/>
        </p:nvSpPr>
        <p:spPr>
          <a:xfrm>
            <a:off x="8718862" y="61900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2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356719"/>
            <a:ext cx="517000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Introduction</a:t>
            </a:r>
          </a:p>
          <a:p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	- Problem, Objective, Motivation</a:t>
            </a:r>
          </a:p>
          <a:p>
            <a:endParaRPr lang="en-GB" sz="2000" dirty="0" smtClean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System</a:t>
            </a:r>
          </a:p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	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- Components</a:t>
            </a:r>
          </a:p>
          <a:p>
            <a:endParaRPr lang="en-GB" sz="2000" dirty="0" smtClean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Electronics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Project Development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Marketing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Conclusions</a:t>
            </a:r>
          </a:p>
          <a:p>
            <a:pPr>
              <a:buFont typeface="Arial" pitchFamily="34" charset="0"/>
              <a:buChar char="•"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Video</a:t>
            </a:r>
          </a:p>
          <a:p>
            <a:pPr>
              <a:buFont typeface="Arial" pitchFamily="34" charset="0"/>
              <a:buChar char="•"/>
            </a:pPr>
            <a:endParaRPr lang="en-GB" sz="2400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77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-717992" y="631732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EPS@ISEP – Spring 2014</a:t>
            </a:r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656" y="5347199"/>
            <a:ext cx="642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Introduction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Eras Light ITC" panose="020B0402030504020804" pitchFamily="34" charset="0"/>
              <a:cs typeface="Levenim MT" panose="02010502060101010101" pitchFamily="2" charset="-79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1400" y="284264"/>
            <a:ext cx="6151744" cy="5030592"/>
            <a:chOff x="76440" y="54592"/>
            <a:chExt cx="6151744" cy="5030592"/>
          </a:xfrm>
        </p:grpSpPr>
        <p:sp>
          <p:nvSpPr>
            <p:cNvPr id="2" name="Pentagon 1"/>
            <p:cNvSpPr/>
            <p:nvPr/>
          </p:nvSpPr>
          <p:spPr>
            <a:xfrm>
              <a:off x="76440" y="54592"/>
              <a:ext cx="1584176" cy="476672"/>
            </a:xfrm>
            <a:prstGeom prst="homePlat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entagon 11"/>
            <p:cNvSpPr/>
            <p:nvPr/>
          </p:nvSpPr>
          <p:spPr>
            <a:xfrm>
              <a:off x="2267744" y="1152128"/>
              <a:ext cx="1584176" cy="476672"/>
            </a:xfrm>
            <a:prstGeom prst="homePlat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Pentagon 12"/>
            <p:cNvSpPr/>
            <p:nvPr/>
          </p:nvSpPr>
          <p:spPr>
            <a:xfrm>
              <a:off x="4359744" y="2430856"/>
              <a:ext cx="1584176" cy="476672"/>
            </a:xfrm>
            <a:prstGeom prst="homePlat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9512" y="116632"/>
              <a:ext cx="1733107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Problem</a:t>
              </a:r>
            </a:p>
            <a:p>
              <a:endParaRPr lang="en-GB" sz="1600" dirty="0" smtClean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bg1">
                      <a:lumMod val="5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To design and build a system without the use of soil and supported by water recirculation.</a:t>
              </a:r>
            </a:p>
            <a:p>
              <a:endPara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bg1">
                      <a:lumMod val="5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Must be as sustainable as possible.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67744" y="1226944"/>
              <a:ext cx="1701210" cy="3570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Objective</a:t>
              </a:r>
            </a:p>
            <a:p>
              <a:endParaRPr lang="en-GB" sz="1600" dirty="0" smtClean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bg1">
                      <a:lumMod val="5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To create a working system to support both fish and plant culture.</a:t>
              </a:r>
            </a:p>
            <a:p>
              <a:endPara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bg1">
                      <a:lumMod val="5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Monitor parameters in the system.</a:t>
              </a:r>
            </a:p>
            <a:p>
              <a:pPr>
                <a:buFont typeface="Arial" pitchFamily="34" charset="0"/>
                <a:buChar char="•"/>
              </a:pPr>
              <a:endPara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bg1">
                      <a:lumMod val="5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Budget of €250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56854" y="2499861"/>
              <a:ext cx="187133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Motivation</a:t>
              </a:r>
            </a:p>
            <a:p>
              <a:endParaRPr lang="en-GB" sz="1600" dirty="0" smtClean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bg1">
                      <a:lumMod val="5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To create a very sustainable, eco-friendly product.</a:t>
              </a:r>
            </a:p>
            <a:p>
              <a:pPr>
                <a:buFont typeface="Arial" pitchFamily="34" charset="0"/>
                <a:buChar char="•"/>
              </a:pPr>
              <a:endPara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GB" sz="1600" dirty="0" smtClean="0">
                  <a:solidFill>
                    <a:schemeClr val="bg1">
                      <a:lumMod val="50000"/>
                    </a:schemeClr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To design our own unique product.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546667" y="6153808"/>
            <a:ext cx="1995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Team 5</a:t>
            </a:r>
          </a:p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Aquaponics System</a:t>
            </a:r>
            <a:endParaRPr lang="en-GB" sz="11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5" name="Slide Number Placeholder 15"/>
          <p:cNvSpPr txBox="1">
            <a:spLocks/>
          </p:cNvSpPr>
          <p:nvPr/>
        </p:nvSpPr>
        <p:spPr>
          <a:xfrm>
            <a:off x="8718862" y="61900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3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http://media.petstore.com/media/catalog/product/cache/1/image/619x800/9df78eab33525d08d6e5fb8d27136e95/S/i/Sicce-Syncra-Silent-2.0-Multifunction-Aquarium-Pump-_568-GPH_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8" t="6848" b="6466"/>
          <a:stretch/>
        </p:blipFill>
        <p:spPr bwMode="auto">
          <a:xfrm>
            <a:off x="4632549" y="477084"/>
            <a:ext cx="1842450" cy="2201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ropbox\AcquaponicsSystem_EPS\pictures\ph_adapter_phidg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81" y="3734529"/>
            <a:ext cx="2338531" cy="1547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-717992" y="631732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EPS@ISEP – Spring 2014</a:t>
            </a:r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656" y="5347199"/>
            <a:ext cx="642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System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Eras Light ITC" panose="020B0402030504020804" pitchFamily="34" charset="0"/>
              <a:cs typeface="Levenim MT" panose="02010502060101010101" pitchFamily="2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46667" y="6153808"/>
            <a:ext cx="1995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Team 5</a:t>
            </a:r>
          </a:p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Aquaponics System</a:t>
            </a:r>
            <a:endParaRPr lang="en-GB" sz="11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1" name="Slide Number Placeholder 15"/>
          <p:cNvSpPr txBox="1">
            <a:spLocks/>
          </p:cNvSpPr>
          <p:nvPr/>
        </p:nvSpPr>
        <p:spPr>
          <a:xfrm>
            <a:off x="8718862" y="61900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4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User\Dropbox\AcquaponicsSystem_EPS\pictures\f42deb144fb0a12cbc21b3a0c4fe4496.media.500x2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1" r="22635"/>
          <a:stretch/>
        </p:blipFill>
        <p:spPr bwMode="auto">
          <a:xfrm>
            <a:off x="4562769" y="3396867"/>
            <a:ext cx="1953447" cy="1959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9" r="18998"/>
          <a:stretch/>
        </p:blipFill>
        <p:spPr>
          <a:xfrm>
            <a:off x="417147" y="229419"/>
            <a:ext cx="3639000" cy="3192289"/>
          </a:xfrm>
          <a:prstGeom prst="round2DiagRect">
            <a:avLst>
              <a:gd name="adj1" fmla="val 19613"/>
              <a:gd name="adj2" fmla="val 18851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796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179512" y="6117359"/>
            <a:ext cx="5064804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49D636"/>
                </a:gs>
                <a:gs pos="100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isep.ipp.pt/rppp/uploads/images/ISEP_marca_c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259" y="6147888"/>
            <a:ext cx="2054459" cy="78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7656" y="5347199"/>
            <a:ext cx="642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Electronics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Eras Light ITC" panose="020B0402030504020804" pitchFamily="34" charset="0"/>
              <a:cs typeface="Levenim MT" panose="02010502060101010101" pitchFamily="2" charset="-79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17992" y="631732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EPS@ISEP – Spring 2014</a:t>
            </a:r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056" name="Freeform 2055"/>
          <p:cNvSpPr/>
          <p:nvPr/>
        </p:nvSpPr>
        <p:spPr>
          <a:xfrm>
            <a:off x="4808702" y="63183"/>
            <a:ext cx="506906" cy="3941881"/>
          </a:xfrm>
          <a:custGeom>
            <a:avLst/>
            <a:gdLst>
              <a:gd name="connsiteX0" fmla="*/ 493093 w 506906"/>
              <a:gd name="connsiteY0" fmla="*/ 355961 h 3941881"/>
              <a:gd name="connsiteX1" fmla="*/ 247434 w 506906"/>
              <a:gd name="connsiteY1" fmla="*/ 1051997 h 3941881"/>
              <a:gd name="connsiteX2" fmla="*/ 479446 w 506906"/>
              <a:gd name="connsiteY2" fmla="*/ 1829919 h 3941881"/>
              <a:gd name="connsiteX3" fmla="*/ 302025 w 506906"/>
              <a:gd name="connsiteY3" fmla="*/ 2580546 h 3941881"/>
              <a:gd name="connsiteX4" fmla="*/ 506741 w 506906"/>
              <a:gd name="connsiteY4" fmla="*/ 3208343 h 3941881"/>
              <a:gd name="connsiteX5" fmla="*/ 261082 w 506906"/>
              <a:gd name="connsiteY5" fmla="*/ 3863436 h 3941881"/>
              <a:gd name="connsiteX6" fmla="*/ 29070 w 506906"/>
              <a:gd name="connsiteY6" fmla="*/ 3522242 h 3941881"/>
              <a:gd name="connsiteX7" fmla="*/ 56365 w 506906"/>
              <a:gd name="connsiteY7" fmla="*/ 233131 h 3941881"/>
              <a:gd name="connsiteX8" fmla="*/ 493093 w 506906"/>
              <a:gd name="connsiteY8" fmla="*/ 355961 h 394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906" h="3941881">
                <a:moveTo>
                  <a:pt x="493093" y="355961"/>
                </a:moveTo>
                <a:cubicBezTo>
                  <a:pt x="524938" y="492439"/>
                  <a:pt x="249708" y="806337"/>
                  <a:pt x="247434" y="1051997"/>
                </a:cubicBezTo>
                <a:cubicBezTo>
                  <a:pt x="245160" y="1297657"/>
                  <a:pt x="470347" y="1575161"/>
                  <a:pt x="479446" y="1829919"/>
                </a:cubicBezTo>
                <a:cubicBezTo>
                  <a:pt x="488544" y="2084677"/>
                  <a:pt x="297476" y="2350809"/>
                  <a:pt x="302025" y="2580546"/>
                </a:cubicBezTo>
                <a:cubicBezTo>
                  <a:pt x="306574" y="2810283"/>
                  <a:pt x="513565" y="2994528"/>
                  <a:pt x="506741" y="3208343"/>
                </a:cubicBezTo>
                <a:cubicBezTo>
                  <a:pt x="499917" y="3422158"/>
                  <a:pt x="340694" y="3811120"/>
                  <a:pt x="261082" y="3863436"/>
                </a:cubicBezTo>
                <a:cubicBezTo>
                  <a:pt x="181470" y="3915752"/>
                  <a:pt x="63189" y="4127293"/>
                  <a:pt x="29070" y="3522242"/>
                </a:cubicBezTo>
                <a:cubicBezTo>
                  <a:pt x="-5049" y="2917191"/>
                  <a:pt x="-23247" y="760845"/>
                  <a:pt x="56365" y="233131"/>
                </a:cubicBezTo>
                <a:cubicBezTo>
                  <a:pt x="135977" y="-294583"/>
                  <a:pt x="461248" y="219483"/>
                  <a:pt x="493093" y="35596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2" descr="C:\Users\User\Dropbox\AcquaponicsSystem_EPS\pictures\electroni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7" r="3147" b="13409"/>
          <a:stretch/>
        </p:blipFill>
        <p:spPr bwMode="auto">
          <a:xfrm>
            <a:off x="44440" y="1311016"/>
            <a:ext cx="7061282" cy="31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546667" y="6153808"/>
            <a:ext cx="1995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Team 5</a:t>
            </a:r>
          </a:p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Aquaponics System</a:t>
            </a:r>
            <a:endParaRPr lang="en-GB" sz="11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39" name="Slide Number Placeholder 15"/>
          <p:cNvSpPr txBox="1">
            <a:spLocks/>
          </p:cNvSpPr>
          <p:nvPr/>
        </p:nvSpPr>
        <p:spPr>
          <a:xfrm>
            <a:off x="8718862" y="61900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1"/>
                </a:solidFill>
              </a:rPr>
              <a:t>5 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0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7" t="23664"/>
          <a:stretch/>
        </p:blipFill>
        <p:spPr>
          <a:xfrm>
            <a:off x="179512" y="338360"/>
            <a:ext cx="2923245" cy="1545528"/>
          </a:xfrm>
          <a:prstGeom prst="round2DiagRect">
            <a:avLst>
              <a:gd name="adj1" fmla="val 26073"/>
              <a:gd name="adj2" fmla="val 20828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7" t="8368" r="9116" b="4521"/>
          <a:stretch/>
        </p:blipFill>
        <p:spPr>
          <a:xfrm>
            <a:off x="302518" y="3443201"/>
            <a:ext cx="2758876" cy="1571013"/>
          </a:xfrm>
          <a:prstGeom prst="round2DiagRect">
            <a:avLst>
              <a:gd name="adj1" fmla="val 22077"/>
              <a:gd name="adj2" fmla="val 22993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Connector 16"/>
          <p:cNvCxnSpPr/>
          <p:nvPr/>
        </p:nvCxnSpPr>
        <p:spPr>
          <a:xfrm>
            <a:off x="179512" y="6117359"/>
            <a:ext cx="5064804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49D636"/>
                </a:gs>
                <a:gs pos="100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isep.ipp.pt/rppp/uploads/images/ISEP_marca_c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259" y="6147888"/>
            <a:ext cx="2054459" cy="78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7656" y="5347199"/>
            <a:ext cx="642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Project Development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Eras Light ITC" panose="020B0402030504020804" pitchFamily="34" charset="0"/>
              <a:cs typeface="Levenim MT" panose="02010502060101010101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46667" y="6153808"/>
            <a:ext cx="1995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Team 5</a:t>
            </a:r>
          </a:p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Aquaponics System</a:t>
            </a:r>
            <a:endParaRPr lang="en-GB" sz="11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5" name="Slide Number Placeholder 15"/>
          <p:cNvSpPr txBox="1">
            <a:spLocks/>
          </p:cNvSpPr>
          <p:nvPr/>
        </p:nvSpPr>
        <p:spPr>
          <a:xfrm>
            <a:off x="8718862" y="61900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6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17992" y="631732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EPS@ISEP – Spring 2014</a:t>
            </a:r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056" name="Freeform 2055"/>
          <p:cNvSpPr/>
          <p:nvPr/>
        </p:nvSpPr>
        <p:spPr>
          <a:xfrm>
            <a:off x="4808702" y="63183"/>
            <a:ext cx="506906" cy="3941881"/>
          </a:xfrm>
          <a:custGeom>
            <a:avLst/>
            <a:gdLst>
              <a:gd name="connsiteX0" fmla="*/ 493093 w 506906"/>
              <a:gd name="connsiteY0" fmla="*/ 355961 h 3941881"/>
              <a:gd name="connsiteX1" fmla="*/ 247434 w 506906"/>
              <a:gd name="connsiteY1" fmla="*/ 1051997 h 3941881"/>
              <a:gd name="connsiteX2" fmla="*/ 479446 w 506906"/>
              <a:gd name="connsiteY2" fmla="*/ 1829919 h 3941881"/>
              <a:gd name="connsiteX3" fmla="*/ 302025 w 506906"/>
              <a:gd name="connsiteY3" fmla="*/ 2580546 h 3941881"/>
              <a:gd name="connsiteX4" fmla="*/ 506741 w 506906"/>
              <a:gd name="connsiteY4" fmla="*/ 3208343 h 3941881"/>
              <a:gd name="connsiteX5" fmla="*/ 261082 w 506906"/>
              <a:gd name="connsiteY5" fmla="*/ 3863436 h 3941881"/>
              <a:gd name="connsiteX6" fmla="*/ 29070 w 506906"/>
              <a:gd name="connsiteY6" fmla="*/ 3522242 h 3941881"/>
              <a:gd name="connsiteX7" fmla="*/ 56365 w 506906"/>
              <a:gd name="connsiteY7" fmla="*/ 233131 h 3941881"/>
              <a:gd name="connsiteX8" fmla="*/ 493093 w 506906"/>
              <a:gd name="connsiteY8" fmla="*/ 355961 h 394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906" h="3941881">
                <a:moveTo>
                  <a:pt x="493093" y="355961"/>
                </a:moveTo>
                <a:cubicBezTo>
                  <a:pt x="524938" y="492439"/>
                  <a:pt x="249708" y="806337"/>
                  <a:pt x="247434" y="1051997"/>
                </a:cubicBezTo>
                <a:cubicBezTo>
                  <a:pt x="245160" y="1297657"/>
                  <a:pt x="470347" y="1575161"/>
                  <a:pt x="479446" y="1829919"/>
                </a:cubicBezTo>
                <a:cubicBezTo>
                  <a:pt x="488544" y="2084677"/>
                  <a:pt x="297476" y="2350809"/>
                  <a:pt x="302025" y="2580546"/>
                </a:cubicBezTo>
                <a:cubicBezTo>
                  <a:pt x="306574" y="2810283"/>
                  <a:pt x="513565" y="2994528"/>
                  <a:pt x="506741" y="3208343"/>
                </a:cubicBezTo>
                <a:cubicBezTo>
                  <a:pt x="499917" y="3422158"/>
                  <a:pt x="340694" y="3811120"/>
                  <a:pt x="261082" y="3863436"/>
                </a:cubicBezTo>
                <a:cubicBezTo>
                  <a:pt x="181470" y="3915752"/>
                  <a:pt x="63189" y="4127293"/>
                  <a:pt x="29070" y="3522242"/>
                </a:cubicBezTo>
                <a:cubicBezTo>
                  <a:pt x="-5049" y="2917191"/>
                  <a:pt x="-23247" y="760845"/>
                  <a:pt x="56365" y="233131"/>
                </a:cubicBezTo>
                <a:cubicBezTo>
                  <a:pt x="135977" y="-294583"/>
                  <a:pt x="461248" y="219483"/>
                  <a:pt x="493093" y="35596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3585187" y="91138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Grow Bed</a:t>
            </a:r>
            <a:endParaRPr lang="en-GB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448" y1="28934" x2="8088" y2="15398"/>
                        <a14:foregroundMark x1="53061" y1="4738" x2="58352" y2="5415"/>
                        <a14:foregroundMark x1="57067" y1="21827" x2="54951" y2="16582"/>
                        <a14:foregroundMark x1="56765" y1="24196" x2="56765" y2="13029"/>
                        <a14:foregroundMark x1="58655" y1="54822" x2="66515" y2="54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1" t="-16" r="10622" b="4713"/>
          <a:stretch/>
        </p:blipFill>
        <p:spPr>
          <a:xfrm>
            <a:off x="3953005" y="3508171"/>
            <a:ext cx="2990208" cy="1390090"/>
          </a:xfrm>
          <a:prstGeom prst="round2DiagRect">
            <a:avLst>
              <a:gd name="adj1" fmla="val 29038"/>
              <a:gd name="adj2" fmla="val 24153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23" r="89872">
                        <a14:foregroundMark x1="45049" y1="36887" x2="43613" y2="41286"/>
                        <a14:backgroundMark x1="75813" y1="23519" x2="75057" y2="10829"/>
                        <a14:backgroundMark x1="8768" y1="96616" x2="8919" y2="99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190"/>
          <a:stretch/>
        </p:blipFill>
        <p:spPr>
          <a:xfrm>
            <a:off x="4440551" y="314297"/>
            <a:ext cx="2660163" cy="1654813"/>
          </a:xfrm>
          <a:prstGeom prst="round2DiagRect">
            <a:avLst>
              <a:gd name="adj1" fmla="val 24686"/>
              <a:gd name="adj2" fmla="val 24391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9" r="18998"/>
          <a:stretch/>
        </p:blipFill>
        <p:spPr>
          <a:xfrm>
            <a:off x="2340896" y="1612089"/>
            <a:ext cx="2396942" cy="2102702"/>
          </a:xfrm>
          <a:prstGeom prst="round2DiagRect">
            <a:avLst>
              <a:gd name="adj1" fmla="val 19613"/>
              <a:gd name="adj2" fmla="val 18851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2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179512" y="6117359"/>
            <a:ext cx="5064804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49D636"/>
                </a:gs>
                <a:gs pos="100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isep.ipp.pt/rppp/uploads/images/ISEP_marca_c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259" y="6147888"/>
            <a:ext cx="2054459" cy="78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7656" y="5347199"/>
            <a:ext cx="642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Marketing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Eras Light ITC" panose="020B0402030504020804" pitchFamily="34" charset="0"/>
              <a:cs typeface="Levenim MT" panose="02010502060101010101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17992" y="631732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EPS@ISEP – Spring 2014</a:t>
            </a:r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407058" y="119367"/>
            <a:ext cx="1867508" cy="476672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Levenim MT" panose="02010502060101010101" pitchFamily="2" charset="-79"/>
                <a:cs typeface="Levenim MT" panose="02010502060101010101" pitchFamily="2" charset="-79"/>
              </a:rPr>
              <a:t>Target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0350" y="712261"/>
            <a:ext cx="3870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One major competitor.</a:t>
            </a:r>
          </a:p>
          <a:p>
            <a:endParaRPr lang="en-GB" sz="1600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Large market share 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Organic food unable to cope with demand.</a:t>
            </a:r>
          </a:p>
        </p:txBody>
      </p:sp>
      <p:sp>
        <p:nvSpPr>
          <p:cNvPr id="35" name="Pentagon 34"/>
          <p:cNvSpPr/>
          <p:nvPr/>
        </p:nvSpPr>
        <p:spPr>
          <a:xfrm>
            <a:off x="3462911" y="2105560"/>
            <a:ext cx="1867508" cy="476672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Levenim MT" panose="02010502060101010101" pitchFamily="2" charset="-79"/>
                <a:cs typeface="Levenim MT" panose="02010502060101010101" pitchFamily="2" charset="-79"/>
              </a:rPr>
              <a:t>Location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92576" y="2684526"/>
            <a:ext cx="3870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No large competitors in Europe.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Will be considered a new and fresh 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37" name="Pentagon 36"/>
          <p:cNvSpPr/>
          <p:nvPr/>
        </p:nvSpPr>
        <p:spPr>
          <a:xfrm>
            <a:off x="328677" y="3226624"/>
            <a:ext cx="1867508" cy="476672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atin typeface="Levenim MT" panose="02010502060101010101" pitchFamily="2" charset="-79"/>
                <a:cs typeface="Levenim MT" panose="02010502060101010101" pitchFamily="2" charset="-79"/>
              </a:rPr>
              <a:t>Management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1520" y="3777978"/>
            <a:ext cx="3870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Offer guarantees to customers.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Establish a brand and loyal customers.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Sustainable future developments.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46667" y="6153808"/>
            <a:ext cx="1995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Team 5</a:t>
            </a:r>
          </a:p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Aquaponics System</a:t>
            </a:r>
            <a:endParaRPr lang="en-GB" sz="11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40" name="Slide Number Placeholder 15"/>
          <p:cNvSpPr txBox="1">
            <a:spLocks/>
          </p:cNvSpPr>
          <p:nvPr/>
        </p:nvSpPr>
        <p:spPr>
          <a:xfrm>
            <a:off x="8718862" y="61900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7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6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179512" y="6117359"/>
            <a:ext cx="5064804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49D636"/>
                </a:gs>
                <a:gs pos="100000">
                  <a:srgbClr val="00B0F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isep.ipp.pt/rppp/uploads/images/ISEP_marca_c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259" y="6147888"/>
            <a:ext cx="2054459" cy="78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7656" y="5347199"/>
            <a:ext cx="642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Conclusions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Eras Light ITC" panose="020B0402030504020804" pitchFamily="34" charset="0"/>
              <a:cs typeface="Levenim MT" panose="02010502060101010101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17992" y="631732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EPS@ISEP – Spring 2014</a:t>
            </a:r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8272" y="1052736"/>
            <a:ext cx="74581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Achievements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Final Rendered CAD Drawings.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Successful Electronic testing.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Under Budget.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Developed a product specific marketing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Obtained new knowledge and skills.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endParaRPr lang="en-GB" dirty="0" smtClean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Future Developments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Creating a cheaper overall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Entirely recycled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Used within Third World countries.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Development of an Online Website/Shop.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46667" y="6153808"/>
            <a:ext cx="1995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Team 5</a:t>
            </a:r>
          </a:p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Aquaponics System</a:t>
            </a:r>
            <a:endParaRPr lang="en-GB" sz="11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8" name="Slide Number Placeholder 15"/>
          <p:cNvSpPr txBox="1">
            <a:spLocks/>
          </p:cNvSpPr>
          <p:nvPr/>
        </p:nvSpPr>
        <p:spPr>
          <a:xfrm>
            <a:off x="8718862" y="61900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8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5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656" y="5347199"/>
            <a:ext cx="642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  <a:latin typeface="Eras Light ITC" panose="020B0402030504020804" pitchFamily="34" charset="0"/>
                <a:cs typeface="Levenim MT" panose="02010502060101010101" pitchFamily="2" charset="-79"/>
              </a:rPr>
              <a:t>Video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Eras Light ITC" panose="020B0402030504020804" pitchFamily="34" charset="0"/>
              <a:cs typeface="Levenim MT" panose="02010502060101010101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17992" y="631732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EPS@ISEP – Spring 2014</a:t>
            </a:r>
            <a:endParaRPr lang="en-GB" dirty="0">
              <a:solidFill>
                <a:schemeClr val="bg1">
                  <a:lumMod val="50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7" name="Slide Number Placeholder 15"/>
          <p:cNvSpPr txBox="1">
            <a:spLocks/>
          </p:cNvSpPr>
          <p:nvPr/>
        </p:nvSpPr>
        <p:spPr>
          <a:xfrm>
            <a:off x="8718862" y="61900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1"/>
                </a:solidFill>
              </a:rPr>
              <a:t>9 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6667" y="6153808"/>
            <a:ext cx="1995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Team 5</a:t>
            </a:r>
          </a:p>
          <a:p>
            <a:pPr algn="ctr"/>
            <a:r>
              <a:rPr lang="en-GB" sz="11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Aquaponics System</a:t>
            </a:r>
            <a:endParaRPr lang="en-GB" sz="11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9" name="Aquaponic_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1" y="260648"/>
            <a:ext cx="7095773" cy="399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1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311</Words>
  <Application>Microsoft Office PowerPoint</Application>
  <PresentationFormat>On-screen Show (4:3)</PresentationFormat>
  <Paragraphs>122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</dc:creator>
  <cp:lastModifiedBy>Sean</cp:lastModifiedBy>
  <cp:revision>77</cp:revision>
  <dcterms:created xsi:type="dcterms:W3CDTF">2014-04-08T09:55:51Z</dcterms:created>
  <dcterms:modified xsi:type="dcterms:W3CDTF">2014-06-18T22:08:44Z</dcterms:modified>
</cp:coreProperties>
</file>